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rchivo Black" charset="1" panose="020B0A03020202020B04"/>
      <p:regular r:id="rId18"/>
    </p:embeddedFont>
    <p:embeddedFont>
      <p:font typeface="League Spartan" charset="1" panose="00000800000000000000"/>
      <p:regular r:id="rId19"/>
    </p:embeddedFont>
    <p:embeddedFont>
      <p:font typeface="Poppins Bold" charset="1" panose="00000800000000000000"/>
      <p:regular r:id="rId20"/>
    </p:embeddedFont>
    <p:embeddedFont>
      <p:font typeface="Poppins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66700" y="-130175"/>
            <a:ext cx="5943600" cy="10547350"/>
            <a:chOff x="0" y="0"/>
            <a:chExt cx="1565393" cy="2777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65393" cy="2777903"/>
            </a:xfrm>
            <a:custGeom>
              <a:avLst/>
              <a:gdLst/>
              <a:ahLst/>
              <a:cxnLst/>
              <a:rect r="r" b="b" t="t" l="l"/>
              <a:pathLst>
                <a:path h="2777903" w="1565393">
                  <a:moveTo>
                    <a:pt x="66431" y="0"/>
                  </a:moveTo>
                  <a:lnTo>
                    <a:pt x="1498962" y="0"/>
                  </a:lnTo>
                  <a:cubicBezTo>
                    <a:pt x="1535651" y="0"/>
                    <a:pt x="1565393" y="29742"/>
                    <a:pt x="1565393" y="66431"/>
                  </a:cubicBezTo>
                  <a:lnTo>
                    <a:pt x="1565393" y="2711472"/>
                  </a:lnTo>
                  <a:cubicBezTo>
                    <a:pt x="1565393" y="2729091"/>
                    <a:pt x="1558394" y="2745988"/>
                    <a:pt x="1545935" y="2758446"/>
                  </a:cubicBezTo>
                  <a:cubicBezTo>
                    <a:pt x="1533477" y="2770904"/>
                    <a:pt x="1516580" y="2777903"/>
                    <a:pt x="1498962" y="2777903"/>
                  </a:cubicBezTo>
                  <a:lnTo>
                    <a:pt x="66431" y="2777903"/>
                  </a:lnTo>
                  <a:cubicBezTo>
                    <a:pt x="29742" y="2777903"/>
                    <a:pt x="0" y="2748161"/>
                    <a:pt x="0" y="2711472"/>
                  </a:cubicBezTo>
                  <a:lnTo>
                    <a:pt x="0" y="66431"/>
                  </a:lnTo>
                  <a:cubicBezTo>
                    <a:pt x="0" y="48812"/>
                    <a:pt x="6999" y="31915"/>
                    <a:pt x="19457" y="19457"/>
                  </a:cubicBezTo>
                  <a:cubicBezTo>
                    <a:pt x="31915" y="6999"/>
                    <a:pt x="48812" y="0"/>
                    <a:pt x="6643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565393" cy="282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813325" y="1102366"/>
            <a:ext cx="8113963" cy="8082268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572" t="0" r="-2457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3320888"/>
            <a:ext cx="7112187" cy="895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45"/>
              </a:lnSpc>
              <a:spcBef>
                <a:spcPct val="0"/>
              </a:spcBef>
            </a:pPr>
            <a:r>
              <a:rPr lang="en-US" sz="524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COMPUTAÇÃO EM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03229"/>
            <a:ext cx="4088361" cy="1275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NUVEM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561847"/>
            <a:ext cx="2986343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Professor: Marcos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64224" y="9418474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 QUE SÃO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590678"/>
            <a:ext cx="584928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PROVIDERS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580941"/>
            <a:ext cx="7019497" cy="194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Providers são fornecedores de serviços que disponibilizam infraestrutura, plataformas ou softwares para empresas e usuários.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9391" y="5784402"/>
            <a:ext cx="8808550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Operam sob demanda, via assinatura ou pagamento conforme o uso.</a:t>
            </a:r>
          </a:p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Possuem grandes data centers e infraestrutura distribuída.</a:t>
            </a:r>
          </a:p>
          <a:p>
            <a:pPr algn="l" marL="597847" indent="-298923" lvl="1">
              <a:lnSpc>
                <a:spcPts val="3876"/>
              </a:lnSpc>
              <a:buFont typeface="Arial"/>
              <a:buChar char="•"/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Permitem acesso remoto a servidores, armazenamento e aplicativos.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107274" y="2955326"/>
            <a:ext cx="2051275" cy="1543050"/>
            <a:chOff x="0" y="0"/>
            <a:chExt cx="2735034" cy="20574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0" y="576979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5015809"/>
            <a:ext cx="2051275" cy="1543050"/>
            <a:chOff x="0" y="0"/>
            <a:chExt cx="2735034" cy="205740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464121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02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788379" y="-2057400"/>
            <a:ext cx="3086100" cy="308610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4804466"/>
            <a:ext cx="5302791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COMO FUNCIONAM?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3725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TIPOS DE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37250" y="1590678"/>
            <a:ext cx="584928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PROVIDERS 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144000" y="7158934"/>
            <a:ext cx="2051275" cy="1543050"/>
            <a:chOff x="0" y="0"/>
            <a:chExt cx="2735034" cy="2057400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338817" y="0"/>
              <a:ext cx="2057400" cy="2057400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AEAEA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0" y="464121"/>
              <a:ext cx="2735034" cy="1199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75"/>
                </a:lnSpc>
                <a:spcBef>
                  <a:spcPct val="0"/>
                </a:spcBef>
              </a:pPr>
              <a:r>
                <a:rPr lang="en-US" sz="5411">
                  <a:solidFill>
                    <a:srgbClr val="004AA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03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1158549" y="3200043"/>
            <a:ext cx="6823820" cy="97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Cloud Providers – AWS, Google Cloud, Azure (Infraestrutura escalável)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158549" y="5260527"/>
            <a:ext cx="7019497" cy="97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Internet Providers – Vivo, Claro, Tim (Conexão com a internet)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158549" y="7206559"/>
            <a:ext cx="6488372" cy="146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  <a:spcBef>
                <a:spcPct val="0"/>
              </a:spcBef>
            </a:pPr>
            <a:r>
              <a:rPr lang="en-US" sz="276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Hosting Providers – HostGator, GoDaddy (Hospedagem de sites e e-mails)</a:t>
            </a:r>
          </a:p>
        </p:txBody>
      </p:sp>
      <p:sp>
        <p:nvSpPr>
          <p:cNvPr name="AutoShape 33" id="33"/>
          <p:cNvSpPr/>
          <p:nvPr/>
        </p:nvSpPr>
        <p:spPr>
          <a:xfrm flipH="true" flipV="true">
            <a:off x="9107274" y="1554368"/>
            <a:ext cx="0" cy="736092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63033" y="1233095"/>
            <a:ext cx="13561934" cy="925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5"/>
              </a:lnSpc>
              <a:spcBef>
                <a:spcPct val="0"/>
              </a:spcBef>
            </a:pPr>
            <a:r>
              <a:rPr lang="en-US" sz="5411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SERVIÇOS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835261"/>
            <a:ext cx="5039278" cy="6090249"/>
            <a:chOff x="0" y="0"/>
            <a:chExt cx="1327217" cy="160401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27217" cy="1604016"/>
            </a:xfrm>
            <a:custGeom>
              <a:avLst/>
              <a:gdLst/>
              <a:ahLst/>
              <a:cxnLst/>
              <a:rect r="r" b="b" t="t" l="l"/>
              <a:pathLst>
                <a:path h="160401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5664"/>
                  </a:lnTo>
                  <a:cubicBezTo>
                    <a:pt x="1327217" y="1568937"/>
                    <a:pt x="1292138" y="1604016"/>
                    <a:pt x="1248865" y="1604016"/>
                  </a:cubicBezTo>
                  <a:lnTo>
                    <a:pt x="78352" y="1604016"/>
                  </a:lnTo>
                  <a:cubicBezTo>
                    <a:pt x="57572" y="1604016"/>
                    <a:pt x="37643" y="1595761"/>
                    <a:pt x="22949" y="1581067"/>
                  </a:cubicBezTo>
                  <a:cubicBezTo>
                    <a:pt x="8255" y="1566373"/>
                    <a:pt x="0" y="1546444"/>
                    <a:pt x="0" y="152566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327217" cy="1651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936628" y="344655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0573" y="4627410"/>
            <a:ext cx="4235532" cy="4294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Modelo de computação em nuvem que permite desenvolver, implantar e executar.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azure, ibm cloud e google engineer.</a:t>
            </a:r>
          </a:p>
          <a:p>
            <a:pPr algn="l">
              <a:lnSpc>
                <a:spcPts val="3754"/>
              </a:lnSpc>
            </a:pPr>
          </a:p>
          <a:p>
            <a:pPr algn="r">
              <a:lnSpc>
                <a:spcPts val="3754"/>
              </a:lnSpc>
              <a:spcBef>
                <a:spcPct val="0"/>
              </a:spcBef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6624361" y="2855841"/>
            <a:ext cx="5039278" cy="6069668"/>
            <a:chOff x="0" y="0"/>
            <a:chExt cx="1327217" cy="159859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7217" cy="1598596"/>
            </a:xfrm>
            <a:custGeom>
              <a:avLst/>
              <a:gdLst/>
              <a:ahLst/>
              <a:cxnLst/>
              <a:rect r="r" b="b" t="t" l="l"/>
              <a:pathLst>
                <a:path h="159859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0244"/>
                  </a:lnTo>
                  <a:cubicBezTo>
                    <a:pt x="1327217" y="1563516"/>
                    <a:pt x="1292138" y="1598596"/>
                    <a:pt x="1248865" y="1598596"/>
                  </a:cubicBezTo>
                  <a:lnTo>
                    <a:pt x="78352" y="1598596"/>
                  </a:lnTo>
                  <a:cubicBezTo>
                    <a:pt x="57572" y="1598596"/>
                    <a:pt x="37643" y="1590341"/>
                    <a:pt x="22949" y="1575647"/>
                  </a:cubicBezTo>
                  <a:cubicBezTo>
                    <a:pt x="8255" y="1560953"/>
                    <a:pt x="0" y="1541024"/>
                    <a:pt x="0" y="152024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327217" cy="16462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532289" y="346713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SAAS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26234" y="4627410"/>
            <a:ext cx="4347348" cy="334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 acessos a aplicações através de internet, precisa de um provedor.</a:t>
            </a:r>
          </a:p>
          <a:p>
            <a:pPr algn="ctr">
              <a:lnSpc>
                <a:spcPts val="3754"/>
              </a:lnSpc>
            </a:pPr>
          </a:p>
          <a:p>
            <a:pPr algn="l">
              <a:lnSpc>
                <a:spcPts val="3754"/>
              </a:lnSpc>
              <a:spcBef>
                <a:spcPct val="0"/>
              </a:spcBef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ferramentas do office e google workspace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220022" y="2855841"/>
            <a:ext cx="5039278" cy="6090249"/>
            <a:chOff x="0" y="0"/>
            <a:chExt cx="1327217" cy="160401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27217" cy="1604016"/>
            </a:xfrm>
            <a:custGeom>
              <a:avLst/>
              <a:gdLst/>
              <a:ahLst/>
              <a:cxnLst/>
              <a:rect r="r" b="b" t="t" l="l"/>
              <a:pathLst>
                <a:path h="1604016" w="1327217">
                  <a:moveTo>
                    <a:pt x="78352" y="0"/>
                  </a:moveTo>
                  <a:lnTo>
                    <a:pt x="1248865" y="0"/>
                  </a:lnTo>
                  <a:cubicBezTo>
                    <a:pt x="1269645" y="0"/>
                    <a:pt x="1289575" y="8255"/>
                    <a:pt x="1304268" y="22949"/>
                  </a:cubicBezTo>
                  <a:cubicBezTo>
                    <a:pt x="1318962" y="37643"/>
                    <a:pt x="1327217" y="57572"/>
                    <a:pt x="1327217" y="78352"/>
                  </a:cubicBezTo>
                  <a:lnTo>
                    <a:pt x="1327217" y="1525664"/>
                  </a:lnTo>
                  <a:cubicBezTo>
                    <a:pt x="1327217" y="1568937"/>
                    <a:pt x="1292138" y="1604016"/>
                    <a:pt x="1248865" y="1604016"/>
                  </a:cubicBezTo>
                  <a:lnTo>
                    <a:pt x="78352" y="1604016"/>
                  </a:lnTo>
                  <a:cubicBezTo>
                    <a:pt x="57572" y="1604016"/>
                    <a:pt x="37643" y="1595761"/>
                    <a:pt x="22949" y="1581067"/>
                  </a:cubicBezTo>
                  <a:cubicBezTo>
                    <a:pt x="8255" y="1566373"/>
                    <a:pt x="0" y="1546444"/>
                    <a:pt x="0" y="1525664"/>
                  </a:cubicBezTo>
                  <a:lnTo>
                    <a:pt x="0" y="78352"/>
                  </a:lnTo>
                  <a:cubicBezTo>
                    <a:pt x="0" y="57572"/>
                    <a:pt x="8255" y="37643"/>
                    <a:pt x="22949" y="22949"/>
                  </a:cubicBezTo>
                  <a:cubicBezTo>
                    <a:pt x="37643" y="8255"/>
                    <a:pt x="57572" y="0"/>
                    <a:pt x="78352" y="0"/>
                  </a:cubicBez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327217" cy="1651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127950" y="3467130"/>
            <a:ext cx="3223423" cy="52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IAAS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21895" y="4627410"/>
            <a:ext cx="4637405" cy="381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Recursos de infraestrutura sob demanda, migra de uma infraestrutura de organização para a nuvem.</a:t>
            </a:r>
          </a:p>
          <a:p>
            <a:pPr algn="l">
              <a:lnSpc>
                <a:spcPts val="3754"/>
              </a:lnSpc>
            </a:pPr>
          </a:p>
          <a:p>
            <a:pPr algn="l">
              <a:lnSpc>
                <a:spcPts val="3754"/>
              </a:lnSpc>
              <a:spcBef>
                <a:spcPct val="0"/>
              </a:spcBef>
            </a:pPr>
            <a:r>
              <a:rPr lang="en-US" sz="268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Ex: Google cloud, azure e Amazon web service 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334811"/>
            <a:ext cx="18288000" cy="3617379"/>
            <a:chOff x="0" y="0"/>
            <a:chExt cx="4816593" cy="9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952725"/>
            </a:xfrm>
            <a:custGeom>
              <a:avLst/>
              <a:gdLst/>
              <a:ahLst/>
              <a:cxnLst/>
              <a:rect r="r" b="b" t="t" l="l"/>
              <a:pathLst>
                <a:path h="95272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52725"/>
                  </a:lnTo>
                  <a:lnTo>
                    <a:pt x="0" y="952725"/>
                  </a:lnTo>
                  <a:close/>
                </a:path>
              </a:pathLst>
            </a:custGeom>
            <a:solidFill>
              <a:srgbClr val="EAEAE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000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880401" y="4391182"/>
            <a:ext cx="6527198" cy="1352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42"/>
              </a:lnSpc>
              <a:spcBef>
                <a:spcPct val="0"/>
              </a:spcBef>
            </a:pPr>
            <a:r>
              <a:rPr lang="en-US" sz="7887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5490037" y="5768714"/>
            <a:ext cx="2911850" cy="2900476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t="0" r="223" b="-3333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2490007" y="2140513"/>
            <a:ext cx="2911850" cy="2900476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-77" r="223" b="-77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689782" y="5829294"/>
            <a:ext cx="2911850" cy="2900476"/>
            <a:chOff x="0" y="0"/>
            <a:chExt cx="6502400" cy="6477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32106" t="0" r="-32106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3067482" y="2140513"/>
            <a:ext cx="2911850" cy="2900476"/>
            <a:chOff x="0" y="0"/>
            <a:chExt cx="6502400" cy="6477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0" r="223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395774" y="9734550"/>
            <a:ext cx="4053826" cy="3086100"/>
            <a:chOff x="0" y="0"/>
            <a:chExt cx="1067674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7674" cy="812800"/>
            </a:xfrm>
            <a:custGeom>
              <a:avLst/>
              <a:gdLst/>
              <a:ahLst/>
              <a:cxnLst/>
              <a:rect r="r" b="b" t="t" l="l"/>
              <a:pathLst>
                <a:path h="812800" w="1067674">
                  <a:moveTo>
                    <a:pt x="533837" y="0"/>
                  </a:moveTo>
                  <a:cubicBezTo>
                    <a:pt x="239007" y="0"/>
                    <a:pt x="0" y="181951"/>
                    <a:pt x="0" y="406400"/>
                  </a:cubicBezTo>
                  <a:cubicBezTo>
                    <a:pt x="0" y="630849"/>
                    <a:pt x="239007" y="812800"/>
                    <a:pt x="533837" y="812800"/>
                  </a:cubicBezTo>
                  <a:cubicBezTo>
                    <a:pt x="828667" y="812800"/>
                    <a:pt x="1067674" y="630849"/>
                    <a:pt x="1067674" y="406400"/>
                  </a:cubicBezTo>
                  <a:cubicBezTo>
                    <a:pt x="1067674" y="181951"/>
                    <a:pt x="828667" y="0"/>
                    <a:pt x="5338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00094" y="28575"/>
              <a:ext cx="8674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72228" y="-2293069"/>
            <a:ext cx="4053826" cy="3086100"/>
            <a:chOff x="0" y="0"/>
            <a:chExt cx="1067674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67674" cy="812800"/>
            </a:xfrm>
            <a:custGeom>
              <a:avLst/>
              <a:gdLst/>
              <a:ahLst/>
              <a:cxnLst/>
              <a:rect r="r" b="b" t="t" l="l"/>
              <a:pathLst>
                <a:path h="812800" w="1067674">
                  <a:moveTo>
                    <a:pt x="533837" y="0"/>
                  </a:moveTo>
                  <a:cubicBezTo>
                    <a:pt x="239007" y="0"/>
                    <a:pt x="0" y="181951"/>
                    <a:pt x="0" y="406400"/>
                  </a:cubicBezTo>
                  <a:cubicBezTo>
                    <a:pt x="0" y="630849"/>
                    <a:pt x="239007" y="812800"/>
                    <a:pt x="533837" y="812800"/>
                  </a:cubicBezTo>
                  <a:cubicBezTo>
                    <a:pt x="828667" y="812800"/>
                    <a:pt x="1067674" y="630849"/>
                    <a:pt x="1067674" y="406400"/>
                  </a:cubicBezTo>
                  <a:cubicBezTo>
                    <a:pt x="1067674" y="181951"/>
                    <a:pt x="828667" y="0"/>
                    <a:pt x="5338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00094" y="28575"/>
              <a:ext cx="8674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7777931" y="2140513"/>
            <a:ext cx="2911850" cy="2900476"/>
            <a:chOff x="0" y="0"/>
            <a:chExt cx="6502400" cy="6477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223" t="-38995" r="223" b="-38995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028700" y="923925"/>
            <a:ext cx="4950632" cy="87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1"/>
              </a:lnSpc>
              <a:spcBef>
                <a:spcPct val="0"/>
              </a:spcBef>
            </a:pPr>
            <a:r>
              <a:rPr lang="en-US" sz="5086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INTEGRANTES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33470" y="5079089"/>
            <a:ext cx="4356087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Alicia Maria Gongora Figoli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252651" y="5079089"/>
            <a:ext cx="374110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Gabrielly Penasso Luiz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13431" y="5077466"/>
            <a:ext cx="374110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Izabella Bomfim Silva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474402" y="8653569"/>
            <a:ext cx="4943120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Khelry Ingrid Alves Dalmaso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93750" y="8653569"/>
            <a:ext cx="2455218" cy="45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247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Kauan Ribeiro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17550" y="0"/>
            <a:ext cx="13627100" cy="10547350"/>
            <a:chOff x="0" y="0"/>
            <a:chExt cx="3589030" cy="27779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89031" cy="2777903"/>
            </a:xfrm>
            <a:custGeom>
              <a:avLst/>
              <a:gdLst/>
              <a:ahLst/>
              <a:cxnLst/>
              <a:rect r="r" b="b" t="t" l="l"/>
              <a:pathLst>
                <a:path h="2777903" w="3589031">
                  <a:moveTo>
                    <a:pt x="28974" y="0"/>
                  </a:moveTo>
                  <a:lnTo>
                    <a:pt x="3560056" y="0"/>
                  </a:lnTo>
                  <a:cubicBezTo>
                    <a:pt x="3576058" y="0"/>
                    <a:pt x="3589031" y="12972"/>
                    <a:pt x="3589031" y="28974"/>
                  </a:cubicBezTo>
                  <a:lnTo>
                    <a:pt x="3589031" y="2748929"/>
                  </a:lnTo>
                  <a:cubicBezTo>
                    <a:pt x="3589031" y="2764931"/>
                    <a:pt x="3576058" y="2777903"/>
                    <a:pt x="3560056" y="2777903"/>
                  </a:cubicBezTo>
                  <a:lnTo>
                    <a:pt x="28974" y="2777903"/>
                  </a:lnTo>
                  <a:cubicBezTo>
                    <a:pt x="12972" y="2777903"/>
                    <a:pt x="0" y="2764931"/>
                    <a:pt x="0" y="2748929"/>
                  </a:cubicBezTo>
                  <a:lnTo>
                    <a:pt x="0" y="28974"/>
                  </a:lnTo>
                  <a:cubicBezTo>
                    <a:pt x="0" y="12972"/>
                    <a:pt x="12972" y="0"/>
                    <a:pt x="289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589030" cy="282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8377100" y="628755"/>
            <a:ext cx="9064900" cy="9029490"/>
            <a:chOff x="0" y="0"/>
            <a:chExt cx="6502400" cy="6477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642" t="0" r="-2464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942975"/>
            <a:ext cx="8631002" cy="689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0"/>
              </a:lnSpc>
              <a:spcBef>
                <a:spcPct val="0"/>
              </a:spcBef>
            </a:pPr>
            <a:r>
              <a:rPr lang="en-US" sz="397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 QUE É CLOUD COMPUTING?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782594"/>
            <a:ext cx="7019497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</a:pPr>
            <a:r>
              <a:rPr lang="en-US" sz="27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 modelo que permite o acesso remoto a serviços de armazenamento, processamento e aplicativos por meio da internet, sem a necessidade de servidores locais.</a:t>
            </a:r>
          </a:p>
          <a:p>
            <a:pPr algn="l">
              <a:lnSpc>
                <a:spcPts val="387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737730"/>
            <a:ext cx="7019497" cy="292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</a:pPr>
            <a:r>
              <a:rPr lang="en-US" sz="27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computação em nuvem começou a se popularizar no início dos anos 2000, impulsionada pelo crescimento da internet e pela busca por soluções mais eficientes para empresas.</a:t>
            </a:r>
          </a:p>
          <a:p>
            <a:pPr algn="l">
              <a:lnSpc>
                <a:spcPts val="3876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187950"/>
            <a:ext cx="6338777" cy="139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0"/>
              </a:lnSpc>
              <a:spcBef>
                <a:spcPct val="0"/>
              </a:spcBef>
            </a:pPr>
            <a:r>
              <a:rPr lang="en-US" sz="397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QUANDO COMEÇOU A POPULARIZAÇÃO?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92925" y="-1194143"/>
            <a:ext cx="14214475" cy="1421447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347700" y="-1194143"/>
            <a:ext cx="14214475" cy="1421447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8265547" y="664190"/>
            <a:ext cx="8993753" cy="8958621"/>
            <a:chOff x="0" y="0"/>
            <a:chExt cx="6502400" cy="6477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49507" t="0" r="223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942975"/>
            <a:ext cx="8115300" cy="1430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PRINCIPAIS MARCOS DA POPULARIZAÇÃO DA 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1437" y="2553335"/>
            <a:ext cx="7684111" cy="7444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2006 – A Amazon lança o AWS, popularizando serviços escaláveis na nuvem.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2008 – O Google App Engine permite hospedagem de apps sem infraestrutura física.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2010 – A Microsoft entra no mercado e expande serviços corporativos em nuvem.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2012 – Dropbox, Salesforce e Google Drive consolidam o modelo SaaS.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2015 – O avanço do 5G, IoT e IA torna a nuvem essencial para empresas e usuários.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331169" y="5040823"/>
            <a:ext cx="4182953" cy="4320154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37004" t="-13770" r="-41214" b="-1324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SERVIÇOS 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2243227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2951257"/>
            <a:ext cx="10241706" cy="5662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72"/>
              </a:lnSpc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São recursos de TI gerenciados e fornecidos sob demanda através da internet.</a:t>
            </a:r>
          </a:p>
          <a:p>
            <a:pPr algn="just">
              <a:lnSpc>
                <a:spcPts val="4972"/>
              </a:lnSpc>
            </a:pPr>
          </a:p>
          <a:p>
            <a:pPr algn="just">
              <a:lnSpc>
                <a:spcPts val="4972"/>
              </a:lnSpc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Este tipo de serviço oferece:</a:t>
            </a:r>
          </a:p>
          <a:p>
            <a:pPr algn="just">
              <a:lnSpc>
                <a:spcPts val="4972"/>
              </a:lnSpc>
            </a:pP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lexibilidade e escalabilidade;</a:t>
            </a: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Abstrai infraestrutura complexa;</a:t>
            </a:r>
          </a:p>
          <a:p>
            <a:pPr algn="just" marL="766853" indent="-383426" lvl="1">
              <a:lnSpc>
                <a:spcPts val="4972"/>
              </a:lnSpc>
              <a:buFont typeface="Arial"/>
              <a:buChar char="•"/>
            </a:pPr>
            <a:r>
              <a:rPr lang="en-US" sz="355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Permite rápida criação de aplicações sofisticadas e colaborativas.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292850" y="1554368"/>
            <a:ext cx="6681682" cy="6900841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43109" t="0" r="-43966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3709415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SERVIÇOS 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2466858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4352" y="3541588"/>
            <a:ext cx="10964802" cy="3842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2"/>
              </a:lnSpc>
              <a:spcBef>
                <a:spcPct val="0"/>
              </a:spcBef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Alguns exemplos de serviços são:</a:t>
            </a:r>
          </a:p>
          <a:p>
            <a:pPr algn="l">
              <a:lnSpc>
                <a:spcPts val="5032"/>
              </a:lnSpc>
              <a:spcBef>
                <a:spcPct val="0"/>
              </a:spcBef>
            </a:pP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Armazenamento e Banco de dados; 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Inteligência e Machine Learning;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Redes e entrega de conteúdo;</a:t>
            </a: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Segurança, identidade e conformidade.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290"/>
            <a:ext cx="18288000" cy="10218420"/>
          </a:xfrm>
          <a:custGeom>
            <a:avLst/>
            <a:gdLst/>
            <a:ahLst/>
            <a:cxnLst/>
            <a:rect r="r" b="b" t="t" l="l"/>
            <a:pathLst>
              <a:path h="10218420" w="1828800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324408" y="0"/>
            <a:ext cx="13366499" cy="13314286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77307" t="0" r="223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42975"/>
            <a:ext cx="8529011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QUANDO E ONDE UTILIZAR?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7345" y="1399907"/>
            <a:ext cx="10687064" cy="7858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85"/>
              </a:lnSpc>
            </a:pP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Netflix → Google Cloud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Processa dados sobre preferências dos usuários em tempo real;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Google Compute Engine para servidores e Cloud Storage para vídeos.</a:t>
            </a: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Heineken → Microsoft Azure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-Otimiza operações e automação de produção;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Utiliza Azure IoT para monitoramento e Machine Learning para previsão de consumo.</a:t>
            </a:r>
          </a:p>
          <a:p>
            <a:pPr algn="just" marL="645420" indent="-322710" lvl="1">
              <a:lnSpc>
                <a:spcPts val="4185"/>
              </a:lnSpc>
              <a:buFont typeface="Arial"/>
              <a:buChar char="•"/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</a:t>
            </a:r>
            <a:r>
              <a:rPr lang="en-US" b="true" sz="29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Food → AWS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-Garante escalabilidade e gestão de alto tráfego;</a:t>
            </a:r>
          </a:p>
          <a:p>
            <a:pPr algn="just">
              <a:lnSpc>
                <a:spcPts val="4185"/>
              </a:lnSpc>
            </a:pPr>
            <a:r>
              <a:rPr lang="en-US" sz="29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-Usa Amazon EC2 para servidores, S3 para armazenar dados e AWS Lambda para automação.</a:t>
            </a:r>
          </a:p>
          <a:p>
            <a:pPr algn="just">
              <a:lnSpc>
                <a:spcPts val="41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55272" y="-896443"/>
            <a:ext cx="1378419" cy="12079887"/>
            <a:chOff x="0" y="0"/>
            <a:chExt cx="363040" cy="3181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040" cy="3181534"/>
            </a:xfrm>
            <a:custGeom>
              <a:avLst/>
              <a:gdLst/>
              <a:ahLst/>
              <a:cxnLst/>
              <a:rect r="r" b="b" t="t" l="l"/>
              <a:pathLst>
                <a:path h="3181534" w="363040">
                  <a:moveTo>
                    <a:pt x="181520" y="0"/>
                  </a:moveTo>
                  <a:lnTo>
                    <a:pt x="181520" y="0"/>
                  </a:lnTo>
                  <a:cubicBezTo>
                    <a:pt x="281771" y="0"/>
                    <a:pt x="363040" y="81269"/>
                    <a:pt x="363040" y="181520"/>
                  </a:cubicBezTo>
                  <a:lnTo>
                    <a:pt x="363040" y="3000014"/>
                  </a:lnTo>
                  <a:cubicBezTo>
                    <a:pt x="363040" y="3100265"/>
                    <a:pt x="281771" y="3181534"/>
                    <a:pt x="181520" y="3181534"/>
                  </a:cubicBezTo>
                  <a:lnTo>
                    <a:pt x="181520" y="3181534"/>
                  </a:lnTo>
                  <a:cubicBezTo>
                    <a:pt x="81269" y="3181534"/>
                    <a:pt x="0" y="3100265"/>
                    <a:pt x="0" y="3000014"/>
                  </a:cubicBezTo>
                  <a:lnTo>
                    <a:pt x="0" y="181520"/>
                  </a:lnTo>
                  <a:cubicBezTo>
                    <a:pt x="0" y="81269"/>
                    <a:pt x="81269" y="0"/>
                    <a:pt x="1815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63040" cy="3229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292850" y="1554368"/>
            <a:ext cx="6681682" cy="6900841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74155" t="0" r="-7415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57487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505147" y="925830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952500"/>
            <a:ext cx="5218929" cy="60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9"/>
              </a:lnSpc>
              <a:spcBef>
                <a:spcPct val="0"/>
              </a:spcBef>
            </a:pPr>
            <a:r>
              <a:rPr lang="en-US" sz="3456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PORQUE UTILIZAR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590678"/>
            <a:ext cx="6492228" cy="76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  <a:spcBef>
                <a:spcPct val="0"/>
              </a:spcBef>
            </a:pPr>
            <a:r>
              <a:rPr lang="en-US" sz="4453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OS SERVIÇOS 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320872"/>
            <a:ext cx="9144000" cy="5118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Disponibiliza recursos como armazenamento e processamento através da internet;</a:t>
            </a:r>
          </a:p>
          <a:p>
            <a:pPr algn="l">
              <a:lnSpc>
                <a:spcPts val="5032"/>
              </a:lnSpc>
            </a:pPr>
          </a:p>
          <a:p>
            <a:pPr algn="l" marL="776110" indent="-388055" lvl="1">
              <a:lnSpc>
                <a:spcPts val="5032"/>
              </a:lnSpc>
              <a:buFont typeface="Arial"/>
              <a:buChar char="•"/>
            </a:pPr>
            <a:r>
              <a:rPr lang="en-US" sz="359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Usuários acessam serviços sem precisar de infraestrutura física própria.</a:t>
            </a:r>
          </a:p>
          <a:p>
            <a:pPr algn="l">
              <a:lnSpc>
                <a:spcPts val="503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DAGioz1IA2M</dc:identifier>
  <dcterms:modified xsi:type="dcterms:W3CDTF">2011-08-01T06:04:30Z</dcterms:modified>
  <cp:revision>1</cp:revision>
  <dc:title>Computação em Nuvem</dc:title>
</cp:coreProperties>
</file>

<file path=docProps/thumbnail.jpeg>
</file>